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0" r:id="rId29"/>
  </p:sldIdLst>
  <p:sldSz cx="12192000" cy="6858000"/>
  <p:notesSz cx="6805295" cy="993902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94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54450" y="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2625" y="4719638"/>
            <a:ext cx="5445125" cy="447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/>
          <p:nvPr>
            <p:ph type="body" idx="1"/>
          </p:nvPr>
        </p:nvSpPr>
        <p:spPr>
          <a:xfrm>
            <a:off x="682625" y="4719638"/>
            <a:ext cx="5445125" cy="4471987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:notes"/>
          <p:cNvSpPr/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a4a6bcff2_0_80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g37a4a6bcff2_0_80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a4a6bcff2_0_90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g37a4a6bcff2_0_90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a4a6bcff2_0_109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g37a4a6bcff2_0_109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a4a6bcff2_0_132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g37a4a6bcff2_0_132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a4a6bcff2_0_180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g37a4a6bcff2_0_180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a4a6bcff2_0_214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g37a4a6bcff2_0_214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a4a6bcff2_0_297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g37a4a6bcff2_0_297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a4a6bcff2_0_225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g37a4a6bcff2_0_225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a4a6bcff2_0_239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g37a4a6bcff2_0_239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a4a6bcff2_0_256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g37a4a6bcff2_0_256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type="body" idx="1"/>
          </p:nvPr>
        </p:nvSpPr>
        <p:spPr>
          <a:xfrm>
            <a:off x="682625" y="4719638"/>
            <a:ext cx="5445125" cy="4471987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:notes"/>
          <p:cNvSpPr/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a4a6bcff2_0_245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g37a4a6bcff2_0_245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a4a6bcff2_0_251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g37a4a6bcff2_0_251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a4a6bcff2_0_267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g37a4a6bcff2_0_267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a4a6bcff2_0_275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37a4a6bcff2_0_275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a4a6bcff2_0_287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g37a4a6bcff2_0_287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a4a6bcff2_0_287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g37a4a6bcff2_0_287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a4a6bcff2_0_311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g37a4a6bcff2_0_311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a4a6bcff2_0_15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g37a4a6bcff2_0_15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a4a6bcff2_0_9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g37a4a6bcff2_0_9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a4a6bcff2_0_28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g37a4a6bcff2_0_28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a4a6bcff2_0_41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g37a4a6bcff2_0_41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a4a6bcff2_0_49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g37a4a6bcff2_0_49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a4a6bcff2_0_59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g37a4a6bcff2_0_59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a4a6bcff2_0_70:notes"/>
          <p:cNvSpPr txBox="1"/>
          <p:nvPr>
            <p:ph type="body" idx="1"/>
          </p:nvPr>
        </p:nvSpPr>
        <p:spPr>
          <a:xfrm>
            <a:off x="682625" y="4719638"/>
            <a:ext cx="5445000" cy="4472100"/>
          </a:xfrm>
          <a:prstGeom prst="rect">
            <a:avLst/>
          </a:prstGeom>
        </p:spPr>
        <p:txBody>
          <a:bodyPr spcFirstLastPara="1" wrap="square" lIns="91525" tIns="45750" rIns="91525" bIns="45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g37a4a6bcff2_0_70:notes"/>
          <p:cNvSpPr/>
          <p:nvPr>
            <p:ph type="sldImg" idx="2"/>
          </p:nvPr>
        </p:nvSpPr>
        <p:spPr>
          <a:xfrm>
            <a:off x="88900" y="746125"/>
            <a:ext cx="6627900" cy="37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0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jpeg"/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8200" y="1131888"/>
            <a:ext cx="1992313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49575" y="665163"/>
            <a:ext cx="2608263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4"/>
          <a:srcRect l="29721" r="34538"/>
          <a:stretch>
            <a:fillRect/>
          </a:stretch>
        </p:blipFill>
        <p:spPr>
          <a:xfrm>
            <a:off x="5678488" y="46038"/>
            <a:ext cx="2474912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807450" y="3638550"/>
            <a:ext cx="3014663" cy="3027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8829675" y="68263"/>
            <a:ext cx="2992438" cy="3484562"/>
            <a:chOff x="6457329" y="111756"/>
            <a:chExt cx="2421685" cy="2552863"/>
          </a:xfrm>
        </p:grpSpPr>
        <p:pic>
          <p:nvPicPr>
            <p:cNvPr id="21" name="Google Shape;21;p4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457329" y="1370188"/>
              <a:ext cx="1126191" cy="1294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7172475" y="111756"/>
              <a:ext cx="1001268" cy="1150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7673109" y="1370188"/>
              <a:ext cx="621792" cy="621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461108" y="655567"/>
              <a:ext cx="621792" cy="621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8263318" y="639605"/>
              <a:ext cx="615696" cy="621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4"/>
          <p:cNvSpPr txBox="1"/>
          <p:nvPr>
            <p:ph type="ctrTitle"/>
          </p:nvPr>
        </p:nvSpPr>
        <p:spPr>
          <a:xfrm>
            <a:off x="838200" y="4545107"/>
            <a:ext cx="7315200" cy="79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subTitle" idx="1"/>
          </p:nvPr>
        </p:nvSpPr>
        <p:spPr>
          <a:xfrm>
            <a:off x="838200" y="5538413"/>
            <a:ext cx="4464424" cy="62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1"/>
              <a:buNone/>
              <a:defRPr sz="2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type="sldNum" idx="12"/>
          </p:nvPr>
        </p:nvSpPr>
        <p:spPr>
          <a:xfrm>
            <a:off x="8610600" y="6356350"/>
            <a:ext cx="14049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0" name="Google Shape;100;p14"/>
          <p:cNvSpPr txBox="1"/>
          <p:nvPr>
            <p:ph type="body" idx="2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type="sldNum" idx="12"/>
          </p:nvPr>
        </p:nvSpPr>
        <p:spPr>
          <a:xfrm>
            <a:off x="86106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/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 txBox="1"/>
          <p:nvPr>
            <p:ph type="body" idx="1"/>
          </p:nvPr>
        </p:nvSpPr>
        <p:spPr>
          <a:xfrm>
            <a:off x="839788" y="205740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type="sldNum" idx="12"/>
          </p:nvPr>
        </p:nvSpPr>
        <p:spPr>
          <a:xfrm>
            <a:off x="8610600" y="6356350"/>
            <a:ext cx="1371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413" y="365125"/>
            <a:ext cx="1690687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838200" y="365125"/>
            <a:ext cx="9567863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type="body" idx="1"/>
          </p:nvPr>
        </p:nvSpPr>
        <p:spPr>
          <a:xfrm rot="5400000">
            <a:off x="3535000" y="-871169"/>
            <a:ext cx="4174955" cy="956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type="sldNum" idx="12"/>
          </p:nvPr>
        </p:nvSpPr>
        <p:spPr>
          <a:xfrm>
            <a:off x="8558213" y="6356350"/>
            <a:ext cx="1511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type="body" idx="1"/>
          </p:nvPr>
        </p:nvSpPr>
        <p:spPr>
          <a:xfrm rot="5400000">
            <a:off x="1799436" y="-596103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07650" y="206375"/>
            <a:ext cx="1695450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212726"/>
            <a:ext cx="9569824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body" idx="1"/>
          </p:nvPr>
        </p:nvSpPr>
        <p:spPr>
          <a:xfrm>
            <a:off x="838200" y="1727652"/>
            <a:ext cx="9569824" cy="44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sldNum" idx="12"/>
          </p:nvPr>
        </p:nvSpPr>
        <p:spPr>
          <a:xfrm>
            <a:off x="8610600" y="6356350"/>
            <a:ext cx="1414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>
  <p:cSld name="Title, Content and Pictur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07650" y="206375"/>
            <a:ext cx="1695450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212726"/>
            <a:ext cx="9569824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body" idx="1"/>
          </p:nvPr>
        </p:nvSpPr>
        <p:spPr>
          <a:xfrm>
            <a:off x="838200" y="1727652"/>
            <a:ext cx="7315200" cy="421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/>
          <p:nvPr>
            <p:ph type="pic" idx="2"/>
          </p:nvPr>
        </p:nvSpPr>
        <p:spPr>
          <a:xfrm>
            <a:off x="8415343" y="1727200"/>
            <a:ext cx="3605212" cy="42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6106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Content and Picture">
  <p:cSld name="1_Title, Content and Pictu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82075" y="1679575"/>
            <a:ext cx="3206750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07650" y="206375"/>
            <a:ext cx="1706563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212726"/>
            <a:ext cx="9569824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body" idx="1"/>
          </p:nvPr>
        </p:nvSpPr>
        <p:spPr>
          <a:xfrm>
            <a:off x="838199" y="1727651"/>
            <a:ext cx="8065316" cy="419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type="sldNum" idx="12"/>
          </p:nvPr>
        </p:nvSpPr>
        <p:spPr>
          <a:xfrm>
            <a:off x="8610600" y="6356350"/>
            <a:ext cx="13382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32900" y="3935413"/>
            <a:ext cx="2762250" cy="278606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838200" y="472609"/>
            <a:ext cx="8126507" cy="3850155"/>
          </a:xfrm>
          <a:prstGeom prst="rect">
            <a:avLst/>
          </a:prstGeom>
          <a:solidFill>
            <a:srgbClr val="FFB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type="body" idx="1"/>
          </p:nvPr>
        </p:nvSpPr>
        <p:spPr>
          <a:xfrm>
            <a:off x="838200" y="2719953"/>
            <a:ext cx="8126507" cy="109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413" y="201613"/>
            <a:ext cx="1679575" cy="134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title"/>
          </p:nvPr>
        </p:nvSpPr>
        <p:spPr>
          <a:xfrm>
            <a:off x="838206" y="201841"/>
            <a:ext cx="9568543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385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5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385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5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type="sldNum" idx="12"/>
          </p:nvPr>
        </p:nvSpPr>
        <p:spPr>
          <a:xfrm>
            <a:off x="8610600" y="6356350"/>
            <a:ext cx="1436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07650" y="206375"/>
            <a:ext cx="1706563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type="title"/>
          </p:nvPr>
        </p:nvSpPr>
        <p:spPr>
          <a:xfrm>
            <a:off x="839789" y="197169"/>
            <a:ext cx="9566955" cy="1330235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type="body" idx="1"/>
          </p:nvPr>
        </p:nvSpPr>
        <p:spPr>
          <a:xfrm>
            <a:off x="6618518" y="1760765"/>
            <a:ext cx="5297879" cy="776971"/>
          </a:xfrm>
          <a:prstGeom prst="rect">
            <a:avLst/>
          </a:prstGeom>
          <a:solidFill>
            <a:srgbClr val="003C6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75" name="Google Shape;75;p10"/>
          <p:cNvSpPr txBox="1"/>
          <p:nvPr>
            <p:ph type="body" idx="2"/>
          </p:nvPr>
        </p:nvSpPr>
        <p:spPr>
          <a:xfrm>
            <a:off x="6607633" y="2664275"/>
            <a:ext cx="5297879" cy="358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type="body" idx="3"/>
          </p:nvPr>
        </p:nvSpPr>
        <p:spPr>
          <a:xfrm>
            <a:off x="838200" y="1771649"/>
            <a:ext cx="5297879" cy="776971"/>
          </a:xfrm>
          <a:prstGeom prst="rect">
            <a:avLst/>
          </a:prstGeom>
          <a:solidFill>
            <a:srgbClr val="003C6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77" name="Google Shape;77;p10"/>
          <p:cNvSpPr txBox="1"/>
          <p:nvPr>
            <p:ph type="body" idx="4"/>
          </p:nvPr>
        </p:nvSpPr>
        <p:spPr>
          <a:xfrm>
            <a:off x="838200" y="2660197"/>
            <a:ext cx="5297879" cy="358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type="sldNum" idx="12"/>
          </p:nvPr>
        </p:nvSpPr>
        <p:spPr>
          <a:xfrm>
            <a:off x="8610600" y="6356350"/>
            <a:ext cx="14589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07650" y="206375"/>
            <a:ext cx="1781175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96525" y="5964238"/>
            <a:ext cx="18065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>
            <p:ph type="title"/>
          </p:nvPr>
        </p:nvSpPr>
        <p:spPr>
          <a:xfrm>
            <a:off x="838206" y="201841"/>
            <a:ext cx="9568543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07650" y="206375"/>
            <a:ext cx="1781175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838206" y="201841"/>
            <a:ext cx="9568543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95678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type="body" idx="1"/>
          </p:nvPr>
        </p:nvSpPr>
        <p:spPr>
          <a:xfrm>
            <a:off x="838200" y="1825625"/>
            <a:ext cx="956786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7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7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7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 panose="020B07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/>
          <p:nvPr>
            <p:ph type="ctrTitle"/>
          </p:nvPr>
        </p:nvSpPr>
        <p:spPr>
          <a:xfrm>
            <a:off x="838200" y="4545107"/>
            <a:ext cx="7315200" cy="79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UrbanQuest: </a:t>
            </a:r>
            <a:r>
              <a:rPr lang="en-GB" sz="2700"/>
              <a:t>Adaptive Narrative Scavenger Hunts with LLMs</a:t>
            </a:r>
            <a:endParaRPr sz="2700"/>
          </a:p>
        </p:txBody>
      </p:sp>
      <p:sp>
        <p:nvSpPr>
          <p:cNvPr id="131" name="Google Shape;131;p1"/>
          <p:cNvSpPr txBox="1"/>
          <p:nvPr>
            <p:ph type="subTitle" idx="1"/>
          </p:nvPr>
        </p:nvSpPr>
        <p:spPr>
          <a:xfrm>
            <a:off x="838200" y="5471498"/>
            <a:ext cx="6813000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500"/>
              <a:t>Submitted by: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250"/>
              <a:t>Huaye Wei</a:t>
            </a:r>
            <a:endParaRPr sz="1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500"/>
              <a:t>Supervisor: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250"/>
              <a:t>DR . </a:t>
            </a:r>
            <a:r>
              <a:rPr lang="en-GB" sz="1250"/>
              <a:t>ENKHBOLD NYAMSUREN</a:t>
            </a:r>
            <a:endParaRPr sz="1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125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1"/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a4a6bcff2_0_80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Main Logic (Backend)</a:t>
            </a:r>
            <a:endParaRPr sz="4100"/>
          </a:p>
        </p:txBody>
      </p:sp>
      <p:sp>
        <p:nvSpPr>
          <p:cNvPr id="194" name="Google Shape;194;g37a4a6bcff2_0_80"/>
          <p:cNvSpPr txBox="1"/>
          <p:nvPr/>
        </p:nvSpPr>
        <p:spPr>
          <a:xfrm>
            <a:off x="5167600" y="53732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Gameplay Logic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95" name="Google Shape;195;g37a4a6bcff2_0_80" title="game_process_logic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67600" y="1826900"/>
            <a:ext cx="6903977" cy="35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7a4a6bcff2_0_80"/>
          <p:cNvSpPr txBox="1"/>
          <p:nvPr/>
        </p:nvSpPr>
        <p:spPr>
          <a:xfrm>
            <a:off x="838200" y="1755725"/>
            <a:ext cx="7011600" cy="23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Execute Main Logic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Modeling player-landmark Interaction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914400" lvl="1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Physical Interaction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914400" lvl="1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Rating-level Update (HSHS)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Issuing P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uzzle Generation Pipeline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request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a4a6bcff2_0_90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Utilities</a:t>
            </a:r>
            <a:endParaRPr sz="4100"/>
          </a:p>
        </p:txBody>
      </p:sp>
      <p:sp>
        <p:nvSpPr>
          <p:cNvPr id="202" name="Google Shape;202;g37a4a6bcff2_0_90"/>
          <p:cNvSpPr txBox="1"/>
          <p:nvPr/>
        </p:nvSpPr>
        <p:spPr>
          <a:xfrm>
            <a:off x="6206775" y="5570050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Left: Undetected    Right:Detected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03" name="Google Shape;203;g37a4a6bcff2_0_90"/>
          <p:cNvSpPr txBox="1"/>
          <p:nvPr/>
        </p:nvSpPr>
        <p:spPr>
          <a:xfrm>
            <a:off x="838200" y="1755725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Haversine Distance(Earth Curvature)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04" name="Google Shape;204;g37a4a6bcff2_0_90" title="cone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6775" y="2166000"/>
            <a:ext cx="5864801" cy="319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7a4a6bcff2_0_90" title="Screenshot 2025-09-02 at 12.39.21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6500" y="2286425"/>
            <a:ext cx="4868051" cy="7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7a4a6bcff2_0_90"/>
          <p:cNvSpPr txBox="1"/>
          <p:nvPr/>
        </p:nvSpPr>
        <p:spPr>
          <a:xfrm>
            <a:off x="838200" y="3006263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View Cone Intersection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07" name="Google Shape;207;g37a4a6bcff2_0_90" title="Screenshot 2025-09-02 at 12.40.40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6500" y="3453275"/>
            <a:ext cx="1358450" cy="5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7a4a6bcff2_0_90"/>
          <p:cNvSpPr txBox="1"/>
          <p:nvPr/>
        </p:nvSpPr>
        <p:spPr>
          <a:xfrm>
            <a:off x="838200" y="3951300"/>
            <a:ext cx="70116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Angular Alignment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914400" lvl="1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Bearing from p to L_i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9144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9144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Minimum Angular Seperation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09" name="Google Shape;209;g37a4a6bcff2_0_90" title="Screenshot 2025-09-02 at 12.42.16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13175" y="4655688"/>
            <a:ext cx="2933841" cy="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7a4a6bcff2_0_90" title="Screenshot 2025-09-02 at 12.42.30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22385" y="5561859"/>
            <a:ext cx="3024650" cy="43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7a4a6bcff2_0_109" title="Screenshot 2025-09-02 at 12.46.21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8500" y="2032225"/>
            <a:ext cx="3170901" cy="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7a4a6bcff2_0_109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Difficult Rating Modeling</a:t>
            </a:r>
            <a:endParaRPr sz="4100"/>
          </a:p>
        </p:txBody>
      </p:sp>
      <p:sp>
        <p:nvSpPr>
          <p:cNvPr id="217" name="Google Shape;217;g37a4a6bcff2_0_109"/>
          <p:cNvSpPr txBox="1"/>
          <p:nvPr/>
        </p:nvSpPr>
        <p:spPr>
          <a:xfrm>
            <a:off x="6261525" y="52794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Player/Landmark Rating Convergence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8" name="Google Shape;218;g37a4a6bcff2_0_109"/>
          <p:cNvSpPr txBox="1"/>
          <p:nvPr/>
        </p:nvSpPr>
        <p:spPr>
          <a:xfrm>
            <a:off x="838200" y="1755725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Probability of Success: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19" name="Google Shape;219;g37a4a6bcff2_0_109"/>
          <p:cNvSpPr txBox="1"/>
          <p:nvPr/>
        </p:nvSpPr>
        <p:spPr>
          <a:xfrm>
            <a:off x="838200" y="2724263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Elo-HSHS Framework: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20" name="Google Shape;220;g37a4a6bcff2_0_109" title="Convergence with Repeated Correct Answers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06775" y="1837235"/>
            <a:ext cx="5864800" cy="351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7a4a6bcff2_0_109" title="Screenshot 2025-09-02 at 13.01.34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0425" y="3163325"/>
            <a:ext cx="4051025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7a4a6bcff2_0_109"/>
          <p:cNvSpPr txBox="1"/>
          <p:nvPr/>
        </p:nvSpPr>
        <p:spPr>
          <a:xfrm>
            <a:off x="838200" y="3937113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Uncertainty(U)-Aware Learning Rate (K)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23" name="Google Shape;223;g37a4a6bcff2_0_109" title="Screenshot 2025-09-02 at 13.07.11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98500" y="4425375"/>
            <a:ext cx="2199075" cy="3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7a4a6bcff2_0_109" title="Screenshot 2025-09-02 at 13.10.06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698500" y="4769925"/>
            <a:ext cx="2153045" cy="6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a4a6bcff2_0_132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High-Speed High-Stakes (HSHS)</a:t>
            </a:r>
            <a:endParaRPr sz="4100"/>
          </a:p>
        </p:txBody>
      </p:sp>
      <p:sp>
        <p:nvSpPr>
          <p:cNvPr id="230" name="Google Shape;230;g37a4a6bcff2_0_132"/>
          <p:cNvSpPr txBox="1"/>
          <p:nvPr/>
        </p:nvSpPr>
        <p:spPr>
          <a:xfrm>
            <a:off x="6261525" y="53889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Player/Landmark Rating Convergence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31" name="Google Shape;231;g37a4a6bcff2_0_132" title="Convergence with Repeated Correct Answer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6775" y="1946735"/>
            <a:ext cx="5864800" cy="351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7a4a6bcff2_0_132"/>
          <p:cNvSpPr txBox="1"/>
          <p:nvPr/>
        </p:nvSpPr>
        <p:spPr>
          <a:xfrm>
            <a:off x="838200" y="4977188"/>
            <a:ext cx="701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33" name="Google Shape;233;g37a4a6bcff2_0_132" title="Screenshot 2025-09-02 at 13.17.01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3000" y="3814400"/>
            <a:ext cx="4062701" cy="18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7a4a6bcff2_0_132" title="Screenshot 2025-09-02 at 13.15.14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81200" y="2625500"/>
            <a:ext cx="4858092" cy="11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7a4a6bcff2_0_132"/>
          <p:cNvSpPr txBox="1"/>
          <p:nvPr/>
        </p:nvSpPr>
        <p:spPr>
          <a:xfrm>
            <a:off x="838200" y="1716780"/>
            <a:ext cx="70116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Math Garden System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[Klinkenberg, Straatemeier, and van der Maas 2011]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a4a6bcff2_0_180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High-Speed High-Stakes (HSHS)</a:t>
            </a:r>
            <a:endParaRPr sz="4100"/>
          </a:p>
        </p:txBody>
      </p:sp>
      <p:sp>
        <p:nvSpPr>
          <p:cNvPr id="241" name="Google Shape;241;g37a4a6bcff2_0_180"/>
          <p:cNvSpPr txBox="1"/>
          <p:nvPr/>
        </p:nvSpPr>
        <p:spPr>
          <a:xfrm>
            <a:off x="6261525" y="52794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Player/Landmark Rating Convergence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42" name="Google Shape;242;g37a4a6bcff2_0_180" title="Convergence with Repeated Correct Answer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6775" y="1837235"/>
            <a:ext cx="5864800" cy="351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7a4a6bcff2_0_180"/>
          <p:cNvSpPr txBox="1"/>
          <p:nvPr/>
        </p:nvSpPr>
        <p:spPr>
          <a:xfrm>
            <a:off x="838200" y="1837230"/>
            <a:ext cx="7011600" cy="3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HSHS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Correct + fast -&gt; high positive score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Correct + slow -&gt; low positive score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Incorrect -&gt; negative score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Expectation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                Expected score -&gt; maximum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Otherwise, Expected score -&gt; minimum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Exponential term ensures smooth transition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44" name="Google Shape;244;g37a4a6bcff2_0_180" title="Screenshot 2025-09-02 at 13.20.02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12900" y="4011177"/>
            <a:ext cx="854850" cy="3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a4a6bcff2_0_214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Difficult Rating Mapping</a:t>
            </a:r>
            <a:endParaRPr sz="4100"/>
          </a:p>
        </p:txBody>
      </p:sp>
      <p:sp>
        <p:nvSpPr>
          <p:cNvPr id="250" name="Google Shape;250;g37a4a6bcff2_0_214"/>
          <p:cNvSpPr txBox="1"/>
          <p:nvPr/>
        </p:nvSpPr>
        <p:spPr>
          <a:xfrm>
            <a:off x="2010150" y="59230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Normal Player Simulation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51" name="Google Shape;251;g37a4a6bcff2_0_214" title="single_player_timing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10150" y="1837225"/>
            <a:ext cx="8171699" cy="4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a4a6bcff2_0_297"/>
          <p:cNvSpPr txBox="1"/>
          <p:nvPr/>
        </p:nvSpPr>
        <p:spPr>
          <a:xfrm>
            <a:off x="838200" y="1837230"/>
            <a:ext cx="70116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P/L Rating Difference</a:t>
            </a: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Difficult Rating Mapping</a:t>
            </a:r>
            <a:endParaRPr sz="1700" b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57" name="Google Shape;257;g37a4a6bcff2_0_297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Difficult Rating Mapping</a:t>
            </a:r>
            <a:endParaRPr sz="4100"/>
          </a:p>
        </p:txBody>
      </p:sp>
      <p:sp>
        <p:nvSpPr>
          <p:cNvPr id="258" name="Google Shape;258;g37a4a6bcff2_0_297"/>
          <p:cNvSpPr txBox="1"/>
          <p:nvPr/>
        </p:nvSpPr>
        <p:spPr>
          <a:xfrm>
            <a:off x="6261525" y="52794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Player/Landmark Rating Convergence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59" name="Google Shape;259;g37a4a6bcff2_0_297" title="Convergence with Repeated Correct Answers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06775" y="1837235"/>
            <a:ext cx="5864800" cy="351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7a4a6bcff2_0_297" title="Screenshot 2025-09-02 at 13.25.58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41138" y="2398926"/>
            <a:ext cx="2501025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7a4a6bcff2_0_297" title="Screenshot 2025-09-02 at 13.26.2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1138" y="3683327"/>
            <a:ext cx="2393200" cy="7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a4a6bcff2_0_225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Riddle Generation Pipeline</a:t>
            </a:r>
            <a:endParaRPr sz="4100"/>
          </a:p>
        </p:txBody>
      </p:sp>
      <p:pic>
        <p:nvPicPr>
          <p:cNvPr id="267" name="Google Shape;267;g37a4a6bcff2_0_225" title="game_process_riddle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200" y="1679525"/>
            <a:ext cx="11237750" cy="4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a4a6bcff2_0_239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Pipeline Overview</a:t>
            </a:r>
            <a:endParaRPr sz="4100"/>
          </a:p>
        </p:txBody>
      </p:sp>
      <p:pic>
        <p:nvPicPr>
          <p:cNvPr id="273" name="Google Shape;273;g37a4a6bcff2_0_239" title="riddle_generator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200" y="1593176"/>
            <a:ext cx="9790520" cy="501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a4a6bcff2_0_256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Example Output</a:t>
            </a:r>
            <a:endParaRPr sz="4100"/>
          </a:p>
        </p:txBody>
      </p:sp>
      <p:pic>
        <p:nvPicPr>
          <p:cNvPr id="279" name="Google Shape;279;g37a4a6bcff2_0_256" title="honan.jp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25475" y="1720850"/>
            <a:ext cx="7470198" cy="38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7a4a6bcff2_0_256"/>
          <p:cNvSpPr txBox="1"/>
          <p:nvPr/>
        </p:nvSpPr>
        <p:spPr>
          <a:xfrm>
            <a:off x="4625475" y="5550800"/>
            <a:ext cx="62307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Honan Collegiate Chapel, Cork — </a:t>
            </a:r>
            <a:r>
              <a:rPr lang="en-GB" sz="15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reference image for riddle prompt generation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81" name="Google Shape;281;g37a4a6bcff2_0_256"/>
          <p:cNvSpPr txBox="1"/>
          <p:nvPr/>
        </p:nvSpPr>
        <p:spPr>
          <a:xfrm>
            <a:off x="838200" y="1720850"/>
            <a:ext cx="3585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Within stone walls where learning prays,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A chapel born in Gaelic days.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Its windows glow in ruby flame,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Each tile recalls a sacred name. 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What house of worship guards this place?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>
            <p:ph type="title"/>
          </p:nvPr>
        </p:nvSpPr>
        <p:spPr>
          <a:xfrm>
            <a:off x="838200" y="212726"/>
            <a:ext cx="9569824" cy="1325563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scavenger hunt?</a:t>
            </a:r>
            <a:endParaRPr lang="en-GB"/>
          </a:p>
        </p:txBody>
      </p:sp>
      <p:pic>
        <p:nvPicPr>
          <p:cNvPr id="137" name="Google Shape;137;p2" title="game_process.drawio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200" y="2102138"/>
            <a:ext cx="10800924" cy="2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838200" y="5430150"/>
            <a:ext cx="62307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500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The Adventures of Tom Sawyer - </a:t>
            </a:r>
            <a:r>
              <a:rPr lang="en-GB" sz="15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Mark Twain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a4a6bcff2_0_245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Context-aware Riddle Generation</a:t>
            </a:r>
            <a:endParaRPr sz="4100"/>
          </a:p>
        </p:txBody>
      </p:sp>
      <p:pic>
        <p:nvPicPr>
          <p:cNvPr id="287" name="Google Shape;287;g37a4a6bcff2_0_245" title="game_process_narrative_state.png"/>
          <p:cNvPicPr preferRelativeResize="0"/>
          <p:nvPr/>
        </p:nvPicPr>
        <p:blipFill rotWithShape="1">
          <a:blip r:embed="rId1"/>
          <a:srcRect b="66261"/>
          <a:stretch>
            <a:fillRect/>
          </a:stretch>
        </p:blipFill>
        <p:spPr>
          <a:xfrm>
            <a:off x="991475" y="1773600"/>
            <a:ext cx="10821725" cy="4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a4a6bcff2_0_251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Result</a:t>
            </a:r>
            <a:endParaRPr sz="4100"/>
          </a:p>
        </p:txBody>
      </p:sp>
      <p:pic>
        <p:nvPicPr>
          <p:cNvPr id="293" name="Google Shape;293;g37a4a6bcff2_0_251" title="game_process_narrative_state.png"/>
          <p:cNvPicPr preferRelativeResize="0"/>
          <p:nvPr/>
        </p:nvPicPr>
        <p:blipFill rotWithShape="1">
          <a:blip r:embed="rId1"/>
          <a:srcRect t="44526" b="6181"/>
          <a:stretch>
            <a:fillRect/>
          </a:stretch>
        </p:blipFill>
        <p:spPr>
          <a:xfrm>
            <a:off x="991475" y="271637"/>
            <a:ext cx="10821725" cy="63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a4a6bcff2_0_267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Player Movement Modeling</a:t>
            </a:r>
            <a:endParaRPr sz="4100"/>
          </a:p>
        </p:txBody>
      </p:sp>
      <p:pic>
        <p:nvPicPr>
          <p:cNvPr id="299" name="Google Shape;299;g37a4a6bcff2_0_267" title="click-drag-release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45950" y="1668925"/>
            <a:ext cx="6546473" cy="42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a4a6bcff2_0_267"/>
          <p:cNvSpPr txBox="1"/>
          <p:nvPr/>
        </p:nvSpPr>
        <p:spPr>
          <a:xfrm>
            <a:off x="5545950" y="603162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Click-drag-release Teleportation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1" name="Google Shape;301;g37a4a6bcff2_0_267"/>
          <p:cNvSpPr txBox="1"/>
          <p:nvPr/>
        </p:nvSpPr>
        <p:spPr>
          <a:xfrm>
            <a:off x="838200" y="1720850"/>
            <a:ext cx="35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Test Player Teleportation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Actual Player Tracking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a4a6bcff2_0_275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Player Tracking Calibration</a:t>
            </a:r>
            <a:endParaRPr sz="4100"/>
          </a:p>
        </p:txBody>
      </p:sp>
      <p:sp>
        <p:nvSpPr>
          <p:cNvPr id="307" name="Google Shape;307;g37a4a6bcff2_0_275"/>
          <p:cNvSpPr txBox="1"/>
          <p:nvPr/>
        </p:nvSpPr>
        <p:spPr>
          <a:xfrm>
            <a:off x="4148525" y="603162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Calibration and Real-time Tracking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8" name="Google Shape;308;g37a4a6bcff2_0_275"/>
          <p:cNvSpPr txBox="1"/>
          <p:nvPr/>
        </p:nvSpPr>
        <p:spPr>
          <a:xfrm>
            <a:off x="605825" y="1720850"/>
            <a:ext cx="3585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Browser: </a:t>
            </a:r>
            <a:r>
              <a:rPr lang="en-GB" b="1" i="1"/>
              <a:t>navigator.geolocation</a:t>
            </a:r>
            <a:r>
              <a:rPr lang="en-GB"/>
              <a:t> interface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Wi-Fi positioning, cell tower </a:t>
            </a:r>
            <a:r>
              <a:rPr lang="en-GB"/>
              <a:t>triangulation</a:t>
            </a:r>
            <a:r>
              <a:rPr lang="en-GB"/>
              <a:t>, and low-precision sensor estimates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First Person Tracking</a:t>
            </a:r>
            <a:endParaRPr lang="en-GB"/>
          </a:p>
        </p:txBody>
      </p:sp>
      <p:pic>
        <p:nvPicPr>
          <p:cNvPr id="309" name="Google Shape;309;g37a4a6bcff2_0_275" title="calibration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48525" y="1613600"/>
            <a:ext cx="7943900" cy="441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7a4a6bcff2_0_275" title="Screenshot 2025-09-02 at 13.51.21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9678" y="3186437"/>
            <a:ext cx="3257297" cy="48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7a4a6bcff2_0_275" title="Screenshot 2025-09-02 at 13.51.47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2175" y="3522968"/>
            <a:ext cx="2330588" cy="59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a4a6bcff2_0_287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Real-time Movement Tracking</a:t>
            </a:r>
            <a:endParaRPr sz="4100"/>
          </a:p>
        </p:txBody>
      </p:sp>
      <p:sp>
        <p:nvSpPr>
          <p:cNvPr id="317" name="Google Shape;317;g37a4a6bcff2_0_287"/>
          <p:cNvSpPr txBox="1"/>
          <p:nvPr/>
        </p:nvSpPr>
        <p:spPr>
          <a:xfrm>
            <a:off x="7354025" y="596592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Real-time Tracking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18" name="Google Shape;318;g37a4a6bcff2_0_287"/>
          <p:cNvSpPr txBox="1"/>
          <p:nvPr/>
        </p:nvSpPr>
        <p:spPr>
          <a:xfrm>
            <a:off x="605825" y="1720850"/>
            <a:ext cx="3585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Browser: </a:t>
            </a:r>
            <a:r>
              <a:rPr lang="en-GB" b="1" i="1"/>
              <a:t>navigator.geolocation</a:t>
            </a:r>
            <a:r>
              <a:rPr lang="en-GB"/>
              <a:t> interface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Wi-Fi positioning, cell tower triangulation, and low-precision sensor estimates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First Person Tracking</a:t>
            </a:r>
            <a:endParaRPr lang="en-GB"/>
          </a:p>
        </p:txBody>
      </p:sp>
      <p:pic>
        <p:nvPicPr>
          <p:cNvPr id="319" name="Google Shape;319;g37a4a6bcff2_0_287" title="Screenshot 2025-09-02 at 13.51.21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9678" y="3186437"/>
            <a:ext cx="3257297" cy="48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7a4a6bcff2_0_287" title="Screenshot 2025-09-02 at 13.51.47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2175" y="3522968"/>
            <a:ext cx="2330588" cy="59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7a4a6bcff2_0_287" title="calibrate-result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54025" y="1690826"/>
            <a:ext cx="4709997" cy="41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a4a6bcff2_0_287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100"/>
              <a:t>Architecture</a:t>
            </a:r>
            <a:endParaRPr lang="en-US" altLang="en-GB" sz="4100"/>
          </a:p>
        </p:txBody>
      </p:sp>
      <p:sp>
        <p:nvSpPr>
          <p:cNvPr id="317" name="Google Shape;317;g37a4a6bcff2_0_287"/>
          <p:cNvSpPr txBox="1"/>
          <p:nvPr/>
        </p:nvSpPr>
        <p:spPr>
          <a:xfrm>
            <a:off x="5566500" y="5965925"/>
            <a:ext cx="6230700" cy="132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Software Components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21" name="Google Shape;321;g37a4a6bcff2_0_287" title="calibrate-result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54025" y="1690826"/>
            <a:ext cx="4709997" cy="41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scavenger_architecture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1691005"/>
            <a:ext cx="6497320" cy="4193540"/>
          </a:xfrm>
          <a:prstGeom prst="rect">
            <a:avLst/>
          </a:prstGeom>
        </p:spPr>
      </p:pic>
      <p:sp>
        <p:nvSpPr>
          <p:cNvPr id="308" name="Google Shape;308;g37a4a6bcff2_0_275"/>
          <p:cNvSpPr txBox="1"/>
          <p:nvPr>
            <p:custDataLst>
              <p:tags r:id="rId3"/>
            </p:custDataLst>
          </p:nvPr>
        </p:nvSpPr>
        <p:spPr>
          <a:xfrm>
            <a:off x="605790" y="1720850"/>
            <a:ext cx="4116705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en-GB"/>
              <a:t>Front-end: Javascript + Leaflet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en-GB"/>
              <a:t>Back-end: Spring-boot</a:t>
            </a:r>
            <a:endParaRPr lang="en-US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en-GB"/>
              <a:t>Database: MongoDB</a:t>
            </a:r>
            <a:endParaRPr lang="en-US" alt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altLang="en-GB"/>
              <a:t>External Component: Python + Flask API</a:t>
            </a:r>
            <a:endParaRPr lang="en-US" alt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a4a6bcff2_0_311"/>
          <p:cNvSpPr txBox="1"/>
          <p:nvPr/>
        </p:nvSpPr>
        <p:spPr>
          <a:xfrm>
            <a:off x="4303500" y="3144350"/>
            <a:ext cx="3585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 you !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a4a6bcff2_0_15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 lang="en-GB"/>
          </a:p>
        </p:txBody>
      </p:sp>
      <p:sp>
        <p:nvSpPr>
          <p:cNvPr id="144" name="Google Shape;144;g37a4a6bcff2_0_15"/>
          <p:cNvSpPr txBox="1"/>
          <p:nvPr/>
        </p:nvSpPr>
        <p:spPr>
          <a:xfrm>
            <a:off x="838200" y="1755725"/>
            <a:ext cx="6230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Navigation Tech (GPS):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Efficience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over 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Experiences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Urban Narratives: 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Isolated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over 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Connected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Modern Transportation: </a:t>
            </a:r>
            <a:r>
              <a:rPr lang="en-GB" sz="1700" b="1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Mobile</a:t>
            </a: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over </a:t>
            </a:r>
            <a:r>
              <a:rPr lang="en-GB" sz="1700" b="1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Walking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45" name="Google Shape;145;g37a4a6bcff2_0_15" title="city-grids.jp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68900" y="1755726"/>
            <a:ext cx="4818300" cy="392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a4a6bcff2_0_9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Elements of Scavenger Hunt</a:t>
            </a:r>
            <a:endParaRPr lang="en-GB"/>
          </a:p>
        </p:txBody>
      </p:sp>
      <p:sp>
        <p:nvSpPr>
          <p:cNvPr id="151" name="Google Shape;151;g37a4a6bcff2_0_9"/>
          <p:cNvSpPr txBox="1"/>
          <p:nvPr/>
        </p:nvSpPr>
        <p:spPr>
          <a:xfrm>
            <a:off x="838200" y="1755725"/>
            <a:ext cx="62307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Environment: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Landmark Knowledgebase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Riddle Difficulty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: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Adaptive Difficulty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Riddle Narration</a:t>
            </a: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: </a:t>
            </a:r>
            <a:r>
              <a:rPr lang="en-GB" sz="1700" b="1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Riddle Coherence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52" name="Google Shape;152;g37a4a6bcff2_0_9" title="mihaly_csikszentmihalyi_flow_theory_b79bef14c8 (1)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96000" y="1868888"/>
            <a:ext cx="5849079" cy="31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7a4a6bcff2_0_9"/>
          <p:cNvSpPr txBox="1"/>
          <p:nvPr/>
        </p:nvSpPr>
        <p:spPr>
          <a:xfrm>
            <a:off x="6096000" y="520022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The Flow(1990), p.74 </a:t>
            </a:r>
            <a:r>
              <a:rPr lang="en-GB" sz="1500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- </a:t>
            </a:r>
            <a:r>
              <a:rPr lang="en-GB" sz="15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Mihaly Csikszentmihalyi 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a4a6bcff2_0_28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 lang="en-GB"/>
          </a:p>
        </p:txBody>
      </p:sp>
      <p:sp>
        <p:nvSpPr>
          <p:cNvPr id="159" name="Google Shape;159;g37a4a6bcff2_0_28"/>
          <p:cNvSpPr txBox="1"/>
          <p:nvPr/>
        </p:nvSpPr>
        <p:spPr>
          <a:xfrm>
            <a:off x="838200" y="1755725"/>
            <a:ext cx="70116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Environment: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Retrieval-Augmented Generation (RAG)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Riddle </a:t>
            </a: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Difficulty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: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 </a:t>
            </a:r>
            <a:r>
              <a:rPr lang="en-GB" sz="1700" b="1" i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High-Speed High-Stakes (HSHS)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Riddle Narration: </a:t>
            </a:r>
            <a:r>
              <a:rPr lang="en-GB" sz="1700" b="1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Context-aware Prompt Engineering</a:t>
            </a:r>
            <a:endParaRPr sz="1700" b="1" i="1">
              <a:solidFill>
                <a:srgbClr val="101418"/>
              </a:solidFill>
              <a:highlight>
                <a:schemeClr val="lt1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Player-Landmark Interaction</a:t>
            </a:r>
            <a:endParaRPr sz="1700">
              <a:solidFill>
                <a:srgbClr val="101418"/>
              </a:solidFill>
              <a:highlight>
                <a:schemeClr val="lt1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a4a6bcff2_0_41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- System Roles</a:t>
            </a:r>
            <a:endParaRPr lang="en-GB"/>
          </a:p>
        </p:txBody>
      </p:sp>
      <p:pic>
        <p:nvPicPr>
          <p:cNvPr id="165" name="Google Shape;165;g37a4a6bcff2_0_41" title="role_diagram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1125" y="1755725"/>
            <a:ext cx="8238449" cy="42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7a4a6bcff2_0_41"/>
          <p:cNvSpPr txBox="1"/>
          <p:nvPr/>
        </p:nvSpPr>
        <p:spPr>
          <a:xfrm>
            <a:off x="1911125" y="6096500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Role Diagram 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a4a6bcff2_0_49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Landmark Processor</a:t>
            </a:r>
            <a:endParaRPr sz="4100"/>
          </a:p>
        </p:txBody>
      </p:sp>
      <p:sp>
        <p:nvSpPr>
          <p:cNvPr id="172" name="Google Shape;172;g37a4a6bcff2_0_49"/>
          <p:cNvSpPr txBox="1"/>
          <p:nvPr/>
        </p:nvSpPr>
        <p:spPr>
          <a:xfrm>
            <a:off x="4361700" y="52980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UCC Quad. Left: Aerial image; Right: mapping representation.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73" name="Google Shape;173;g37a4a6bcff2_0_49" title="landmark-data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1700" y="2643325"/>
            <a:ext cx="7677901" cy="25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7a4a6bcff2_0_49"/>
          <p:cNvSpPr txBox="1"/>
          <p:nvPr/>
        </p:nvSpPr>
        <p:spPr>
          <a:xfrm>
            <a:off x="838200" y="1755725"/>
            <a:ext cx="62307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Landmark Spatial-data</a:t>
            </a: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: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centroid coordinates, parameters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457200" lvl="0" indent="-3365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101418"/>
              </a:buClr>
              <a:buSzPts val="1700"/>
              <a:buFont typeface="Georgia" panose="02040502050405090303"/>
              <a:buChar char="-"/>
            </a:pPr>
            <a:r>
              <a:rPr lang="en-GB" sz="1700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Landmark Meta-data: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history, background,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architecture, </a:t>
            </a:r>
            <a:r>
              <a:rPr lang="en-GB" sz="1700" b="1">
                <a:solidFill>
                  <a:srgbClr val="101418"/>
                </a:solidFill>
                <a:highlight>
                  <a:srgbClr val="FFFFFF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significance…</a:t>
            </a:r>
            <a:endParaRPr sz="1700" b="1" i="1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a4a6bcff2_0_59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Retrieval-Augmented</a:t>
            </a:r>
            <a:r>
              <a:rPr lang="en-GB" sz="4100"/>
              <a:t> Generation </a:t>
            </a:r>
            <a:r>
              <a:rPr lang="en-GB" sz="4100"/>
              <a:t>(RAG)</a:t>
            </a:r>
            <a:endParaRPr sz="4100"/>
          </a:p>
        </p:txBody>
      </p:sp>
      <p:sp>
        <p:nvSpPr>
          <p:cNvPr id="180" name="Google Shape;180;g37a4a6bcff2_0_59"/>
          <p:cNvSpPr txBox="1"/>
          <p:nvPr/>
        </p:nvSpPr>
        <p:spPr>
          <a:xfrm>
            <a:off x="838200" y="5669100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Landmark Preprocessing Pipeline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81" name="Google Shape;181;g37a4a6bcff2_0_59" title="LandmarkPreprocessingPipeline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200" y="2064512"/>
            <a:ext cx="11201398" cy="350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a4a6bcff2_0_70"/>
          <p:cNvSpPr txBox="1"/>
          <p:nvPr>
            <p:ph type="title"/>
          </p:nvPr>
        </p:nvSpPr>
        <p:spPr>
          <a:xfrm>
            <a:off x="838200" y="212726"/>
            <a:ext cx="9569700" cy="13257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Landmark Data Augmentation</a:t>
            </a:r>
            <a:endParaRPr sz="4100"/>
          </a:p>
        </p:txBody>
      </p:sp>
      <p:sp>
        <p:nvSpPr>
          <p:cNvPr id="187" name="Google Shape;187;g37a4a6bcff2_0_70"/>
          <p:cNvSpPr txBox="1"/>
          <p:nvPr/>
        </p:nvSpPr>
        <p:spPr>
          <a:xfrm>
            <a:off x="838200" y="5256975"/>
            <a:ext cx="62307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rgbClr val="101418"/>
                </a:solidFill>
                <a:highlight>
                  <a:schemeClr val="lt1"/>
                </a:highlight>
                <a:latin typeface="Georgia" panose="02040502050405090303"/>
                <a:ea typeface="Georgia" panose="02040502050405090303"/>
                <a:cs typeface="Georgia" panose="02040502050405090303"/>
                <a:sym typeface="Georgia" panose="02040502050405090303"/>
              </a:rPr>
              <a:t>Landmark Meta-data Augmentation</a:t>
            </a: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01418"/>
              </a:solidFill>
              <a:highlight>
                <a:srgbClr val="FFFFFF"/>
              </a:highlight>
              <a:latin typeface="Georgia" panose="02040502050405090303"/>
              <a:ea typeface="Georgia" panose="02040502050405090303"/>
              <a:cs typeface="Georgia" panose="02040502050405090303"/>
              <a:sym typeface="Georgia" panose="02040502050405090303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88" name="Google Shape;188;g37a4a6bcff2_0_70" title="meta_generator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200" y="2511313"/>
            <a:ext cx="11201398" cy="27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UCC WideScreen Template Traditional Ratio">
  <a:themeElements>
    <a:clrScheme name="UC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C69"/>
      </a:accent1>
      <a:accent2>
        <a:srgbClr val="CE222C"/>
      </a:accent2>
      <a:accent3>
        <a:srgbClr val="BBBCBC"/>
      </a:accent3>
      <a:accent4>
        <a:srgbClr val="FFB500"/>
      </a:accent4>
      <a:accent5>
        <a:srgbClr val="69B3E7"/>
      </a:accent5>
      <a:accent6>
        <a:srgbClr val="74AA50"/>
      </a:accent6>
      <a:hlink>
        <a:srgbClr val="C6893F"/>
      </a:hlink>
      <a:folHlink>
        <a:srgbClr val="7566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3088</Words>
  <Application>WPS Presentation</Application>
  <PresentationFormat/>
  <Paragraphs>227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Arial</vt:lpstr>
      <vt:lpstr>Calibri</vt:lpstr>
      <vt:lpstr>Helvetica Neue</vt:lpstr>
      <vt:lpstr>Georgia</vt:lpstr>
      <vt:lpstr>微软雅黑</vt:lpstr>
      <vt:lpstr>汉仪旗黑</vt:lpstr>
      <vt:lpstr>宋体</vt:lpstr>
      <vt:lpstr>Arial Unicode MS</vt:lpstr>
      <vt:lpstr>汉仪书宋二KW</vt:lpstr>
      <vt:lpstr>UCC WideScreen Template Traditional Ratio</vt:lpstr>
      <vt:lpstr>UrbanQuest: Adaptive Narrative Scavenger Hunts with LLMs</vt:lpstr>
      <vt:lpstr>What is scavenger hunt?</vt:lpstr>
      <vt:lpstr>Background</vt:lpstr>
      <vt:lpstr>3 Elements of Scavenger Hunt</vt:lpstr>
      <vt:lpstr>Solution</vt:lpstr>
      <vt:lpstr>Solution - System Roles</vt:lpstr>
      <vt:lpstr>Landmark Processor</vt:lpstr>
      <vt:lpstr>Retrieval-Augmented Generation (RAG)</vt:lpstr>
      <vt:lpstr>Landmark Data Augmentation</vt:lpstr>
      <vt:lpstr>Main Logic (Backend)</vt:lpstr>
      <vt:lpstr>Utilities</vt:lpstr>
      <vt:lpstr>Difficult Rating Modeling</vt:lpstr>
      <vt:lpstr>High-Speed High-Stakes (HSHS)</vt:lpstr>
      <vt:lpstr>High-Speed High-Stakes (HSHS)</vt:lpstr>
      <vt:lpstr>Difficult Rating Mapping</vt:lpstr>
      <vt:lpstr>Difficult Rating Mapping</vt:lpstr>
      <vt:lpstr>Riddle Generation Pipeline</vt:lpstr>
      <vt:lpstr>Pipeline Overview</vt:lpstr>
      <vt:lpstr>Example Output</vt:lpstr>
      <vt:lpstr>Context-aware Riddle Generation</vt:lpstr>
      <vt:lpstr>Result</vt:lpstr>
      <vt:lpstr>Player Movement Modeling</vt:lpstr>
      <vt:lpstr>Player Tracking Calibration</vt:lpstr>
      <vt:lpstr>Real-time Movement Tracking</vt:lpstr>
      <vt:lpstr>Architecture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UrbanQuest: Adaptive Narrative Scavenger Hunts with LLMs</dc:title>
  <dc:creator/>
  <cp:lastModifiedBy>对花啜茶</cp:lastModifiedBy>
  <cp:revision>5</cp:revision>
  <dcterms:created xsi:type="dcterms:W3CDTF">2025-09-05T10:20:48Z</dcterms:created>
  <dcterms:modified xsi:type="dcterms:W3CDTF">2025-09-05T10:20:48Z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A41D25A6299934A46EB4BA686A3F13F8_43</vt:lpwstr>
  </property>
  <property fmtid="{D5CDD505-2E9C-101B-9397-08002B2CF9AE}" pid="3" name="KSOProductBuildVer">
    <vt:lpwstr>1033-6.7.1.8828</vt:lpwstr>
  </property>
</Properties>
</file>